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sldIdLst>
    <p:sldId id="284" r:id="rId3"/>
    <p:sldId id="287" r:id="rId4"/>
    <p:sldId id="288" r:id="rId5"/>
    <p:sldId id="285" r:id="rId6"/>
    <p:sldId id="289" r:id="rId7"/>
    <p:sldId id="290" r:id="rId8"/>
    <p:sldId id="291" r:id="rId9"/>
    <p:sldId id="292" r:id="rId10"/>
    <p:sldId id="293" r:id="rId11"/>
    <p:sldId id="294" r:id="rId12"/>
    <p:sldId id="297" r:id="rId13"/>
    <p:sldId id="298" r:id="rId14"/>
    <p:sldId id="299" r:id="rId15"/>
    <p:sldId id="295" r:id="rId16"/>
    <p:sldId id="296" r:id="rId17"/>
    <p:sldId id="300" r:id="rId18"/>
    <p:sldId id="301" r:id="rId19"/>
    <p:sldId id="302" r:id="rId20"/>
    <p:sldId id="303" r:id="rId21"/>
    <p:sldId id="304" r:id="rId22"/>
    <p:sldId id="305" r:id="rId23"/>
    <p:sldId id="306" r:id="rId24"/>
    <p:sldId id="286" r:id="rId25"/>
    <p:sldId id="307"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81430"/>
  </p:normalViewPr>
  <p:slideViewPr>
    <p:cSldViewPr snapToGrid="0" snapToObjects="1">
      <p:cViewPr>
        <p:scale>
          <a:sx n="60" d="100"/>
          <a:sy n="60" d="100"/>
        </p:scale>
        <p:origin x="312" y="11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we want to make digital twins?</a:t>
            </a:r>
          </a:p>
        </p:txBody>
      </p:sp>
    </p:spTree>
    <p:extLst>
      <p:ext uri="{BB962C8B-B14F-4D97-AF65-F5344CB8AC3E}">
        <p14:creationId xmlns:p14="http://schemas.microsoft.com/office/powerpoint/2010/main" val="268199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what is missing from this modeling – to make a digital twin we need actual experimental data to validate it</a:t>
            </a:r>
          </a:p>
          <a:p>
            <a:r>
              <a:rPr lang="en-US" dirty="0"/>
              <a:t>This takes temperatures as an input, so it’s like starting in the middle of a growth with know temperature field rather that from the beginning of the growth</a:t>
            </a:r>
          </a:p>
          <a:p>
            <a:endParaRPr lang="en-US" dirty="0"/>
          </a:p>
          <a:p>
            <a:r>
              <a:rPr lang="en-US" dirty="0"/>
              <a:t>Since temperature distribution is an input, IF I WANT TO USE THE MODEL FOR MY GROWTH, I need some way to measure the temperature distribution so I can then input it into the model – I need a way to collect this data</a:t>
            </a:r>
          </a:p>
          <a:p>
            <a:r>
              <a:rPr lang="en-US" dirty="0"/>
              <a:t>I also need a way to collect temperature distribution data to validate this model</a:t>
            </a:r>
          </a:p>
          <a:p>
            <a:pPr marL="0" marR="0" lvl="0" indent="0" defTabSz="457200" eaLnBrk="1" fontAlgn="auto" latinLnBrk="0" hangingPunct="1">
              <a:lnSpc>
                <a:spcPct val="117999"/>
              </a:lnSpc>
              <a:spcBef>
                <a:spcPts val="0"/>
              </a:spcBef>
              <a:spcAft>
                <a:spcPts val="0"/>
              </a:spcAft>
              <a:buClrTx/>
              <a:buSzTx/>
              <a:buFontTx/>
              <a:buNone/>
              <a:tabLst/>
              <a:defRPr/>
            </a:pPr>
            <a:r>
              <a:rPr lang="en-US" dirty="0"/>
              <a:t>Temperature is a critical parameter that is missing from these models</a:t>
            </a:r>
          </a:p>
        </p:txBody>
      </p:sp>
    </p:spTree>
    <p:extLst>
      <p:ext uri="{BB962C8B-B14F-4D97-AF65-F5344CB8AC3E}">
        <p14:creationId xmlns:p14="http://schemas.microsoft.com/office/powerpoint/2010/main" val="140992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hyperspectral camera. Ours is unfortunately not blue but that’s ok. It is a camera that measures hyperspectral data, which means intensity values at hundreds of wavelengths. This allows us to image an entire spectrum for each pixel.</a:t>
            </a:r>
          </a:p>
        </p:txBody>
      </p:sp>
    </p:spTree>
    <p:extLst>
      <p:ext uri="{BB962C8B-B14F-4D97-AF65-F5344CB8AC3E}">
        <p14:creationId xmlns:p14="http://schemas.microsoft.com/office/powerpoint/2010/main" val="2042598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infrastructure do we need to get this data and use it to inform our digital twin</a:t>
            </a:r>
          </a:p>
        </p:txBody>
      </p:sp>
    </p:spTree>
    <p:extLst>
      <p:ext uri="{BB962C8B-B14F-4D97-AF65-F5344CB8AC3E}">
        <p14:creationId xmlns:p14="http://schemas.microsoft.com/office/powerpoint/2010/main" val="259337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Obviously</a:t>
            </a:r>
          </a:p>
        </p:txBody>
      </p:sp>
    </p:spTree>
    <p:extLst>
      <p:ext uri="{BB962C8B-B14F-4D97-AF65-F5344CB8AC3E}">
        <p14:creationId xmlns:p14="http://schemas.microsoft.com/office/powerpoint/2010/main" val="205150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some way to determine the temperature from the hyperspectral data, which will take some physics and machine learning to do</a:t>
            </a:r>
          </a:p>
        </p:txBody>
      </p:sp>
    </p:spTree>
    <p:extLst>
      <p:ext uri="{BB962C8B-B14F-4D97-AF65-F5344CB8AC3E}">
        <p14:creationId xmlns:p14="http://schemas.microsoft.com/office/powerpoint/2010/main" val="374906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ultimately collect a lot of data and collect it regularly, so we would like to automate this process to make it faster and easier. If we had robots that automatically took a sample out of the furnace, put it through an XRD analysis, and spit out the ready-to-analyze results, things would be much faster. This is the same idea; we have the computers automatically grab images as they come, analyze them, and spit out the result that we want to look at</a:t>
            </a:r>
          </a:p>
        </p:txBody>
      </p:sp>
    </p:spTree>
    <p:extLst>
      <p:ext uri="{BB962C8B-B14F-4D97-AF65-F5344CB8AC3E}">
        <p14:creationId xmlns:p14="http://schemas.microsoft.com/office/powerpoint/2010/main" val="72146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software with which we stream data from lab equipment. What is data streaming? When some data is collected, it is automatically streamed from the machine where it was collected and can be received (or consumed) by any other machine. For our use, this includes data storage servers and servers on which the data is analyzed. The result of the analysis is then also stored and streamed back to the machine where it was collected for the experimenter to see</a:t>
            </a:r>
          </a:p>
        </p:txBody>
      </p:sp>
    </p:spTree>
    <p:extLst>
      <p:ext uri="{BB962C8B-B14F-4D97-AF65-F5344CB8AC3E}">
        <p14:creationId xmlns:p14="http://schemas.microsoft.com/office/powerpoint/2010/main" val="3225165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jcrysgro.2022.126723" TargetMode="External"/><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386842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3,4,5,6</a:t>
            </a:r>
            <a:r>
              <a:rPr lang="en-US" sz="5400" dirty="0">
                <a:solidFill>
                  <a:schemeClr val="bg1"/>
                </a:solidFill>
              </a:rPr>
              <a:t>, David Elbert</a:t>
            </a:r>
            <a:r>
              <a:rPr lang="en-US" sz="5400" baseline="30000" dirty="0">
                <a:solidFill>
                  <a:schemeClr val="bg1"/>
                </a:solidFill>
              </a:rPr>
              <a:t>2,3</a:t>
            </a:r>
            <a:endParaRPr lang="en-US" sz="40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Institute for Data Intensive Engineering and Sciences, </a:t>
            </a:r>
            <a:r>
              <a:rPr lang="en-US" sz="4000" baseline="30000" dirty="0">
                <a:solidFill>
                  <a:schemeClr val="bg1"/>
                </a:solidFill>
              </a:rPr>
              <a:t>3</a:t>
            </a:r>
            <a:r>
              <a:rPr lang="en-US" sz="4000" dirty="0">
                <a:solidFill>
                  <a:schemeClr val="bg1"/>
                </a:solidFill>
              </a:rPr>
              <a:t>Hopkins Extreme Materials Institute, </a:t>
            </a:r>
            <a:r>
              <a:rPr lang="en-US" sz="4000" baseline="30000" dirty="0">
                <a:solidFill>
                  <a:schemeClr val="bg1"/>
                </a:solidFill>
              </a:rPr>
              <a:t>4</a:t>
            </a:r>
            <a:r>
              <a:rPr lang="en-US" sz="4000" dirty="0">
                <a:solidFill>
                  <a:schemeClr val="bg1"/>
                </a:solidFill>
              </a:rPr>
              <a:t>JHU Department of Materials Science and Engineering, </a:t>
            </a:r>
            <a:r>
              <a:rPr lang="en-US" sz="4000" baseline="30000" dirty="0">
                <a:solidFill>
                  <a:schemeClr val="bg1"/>
                </a:solidFill>
              </a:rPr>
              <a:t>5</a:t>
            </a:r>
            <a:r>
              <a:rPr lang="en-US" sz="4000" dirty="0">
                <a:solidFill>
                  <a:schemeClr val="bg1"/>
                </a:solidFill>
              </a:rPr>
              <a:t>JHU Department of Chemistry, </a:t>
            </a:r>
            <a:r>
              <a:rPr lang="en-US" sz="4000" baseline="30000" dirty="0">
                <a:solidFill>
                  <a:schemeClr val="bg1"/>
                </a:solidFill>
              </a:rPr>
              <a:t>6</a:t>
            </a:r>
            <a:r>
              <a:rPr lang="en-US" sz="4000" dirty="0">
                <a:solidFill>
                  <a:schemeClr val="bg1"/>
                </a:solidFill>
              </a:rPr>
              <a:t>Institute for Quantum Matter</a:t>
            </a:r>
          </a:p>
        </p:txBody>
      </p:sp>
      <p:pic>
        <p:nvPicPr>
          <p:cNvPr id="9218" name="Picture 2">
            <a:extLst>
              <a:ext uri="{FF2B5EF4-FFF2-40B4-BE49-F238E27FC236}">
                <a16:creationId xmlns:a16="http://schemas.microsoft.com/office/drawing/2014/main" id="{40FE840F-9440-966A-D701-E37DC315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0317" y="9977220"/>
            <a:ext cx="3443683" cy="252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data</a:t>
            </a:r>
          </a:p>
        </p:txBody>
      </p:sp>
    </p:spTree>
    <p:extLst>
      <p:ext uri="{BB962C8B-B14F-4D97-AF65-F5344CB8AC3E}">
        <p14:creationId xmlns:p14="http://schemas.microsoft.com/office/powerpoint/2010/main" val="335654434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2FF997-8E78-59D3-E464-B869C4355B60}"/>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19AF32CB-70B5-85C3-875D-E32860CF3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4" name="Oval 3">
            <a:extLst>
              <a:ext uri="{FF2B5EF4-FFF2-40B4-BE49-F238E27FC236}">
                <a16:creationId xmlns:a16="http://schemas.microsoft.com/office/drawing/2014/main" id="{F0ADD8F7-BDE1-74EC-D2DA-F59C0741B828}"/>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4853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2E81A-220B-E25A-4440-C9ADBDB99D1B}"/>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3" name="Picture 2" descr="A close-up of a machine&#10;&#10;Description automatically generated">
            <a:extLst>
              <a:ext uri="{FF2B5EF4-FFF2-40B4-BE49-F238E27FC236}">
                <a16:creationId xmlns:a16="http://schemas.microsoft.com/office/drawing/2014/main" id="{35C915CA-A261-F738-61C5-D19966BE3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65841" y="1872655"/>
            <a:ext cx="11639618" cy="8729714"/>
          </a:xfrm>
          <a:prstGeom prst="rect">
            <a:avLst/>
          </a:prstGeom>
        </p:spPr>
      </p:pic>
    </p:spTree>
    <p:extLst>
      <p:ext uri="{BB962C8B-B14F-4D97-AF65-F5344CB8AC3E}">
        <p14:creationId xmlns:p14="http://schemas.microsoft.com/office/powerpoint/2010/main" val="384520140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4FC49-C9EA-F204-9C9D-CAE751BF5E59}"/>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3" name="IMG_5057_EC54C0F2-74B3-47BF-A72E-063F655014C5.mp4">
            <a:hlinkClick r:id="" action="ppaction://media"/>
            <a:extLst>
              <a:ext uri="{FF2B5EF4-FFF2-40B4-BE49-F238E27FC236}">
                <a16:creationId xmlns:a16="http://schemas.microsoft.com/office/drawing/2014/main" id="{F9D01008-0606-ECFD-69B2-ACD5C0A13B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2875684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1"/>
                </a:solidFill>
              </a:rPr>
              <a:t>Analyze the data</a:t>
            </a:r>
          </a:p>
        </p:txBody>
      </p:sp>
    </p:spTree>
    <p:extLst>
      <p:ext uri="{BB962C8B-B14F-4D97-AF65-F5344CB8AC3E}">
        <p14:creationId xmlns:p14="http://schemas.microsoft.com/office/powerpoint/2010/main" val="364754189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2"/>
                </a:solidFill>
              </a:rPr>
              <a:t>Analyze the data</a:t>
            </a:r>
            <a:r>
              <a:rPr lang="en-US" dirty="0">
                <a:solidFill>
                  <a:schemeClr val="bg1"/>
                </a:solidFill>
              </a:rPr>
              <a:t> automatically</a:t>
            </a:r>
            <a:endParaRPr lang="en-US" dirty="0">
              <a:solidFill>
                <a:schemeClr val="bg2"/>
              </a:solidFill>
            </a:endParaRPr>
          </a:p>
        </p:txBody>
      </p:sp>
    </p:spTree>
    <p:extLst>
      <p:ext uri="{BB962C8B-B14F-4D97-AF65-F5344CB8AC3E}">
        <p14:creationId xmlns:p14="http://schemas.microsoft.com/office/powerpoint/2010/main" val="21665475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err="1">
                <a:solidFill>
                  <a:schemeClr val="bg1"/>
                </a:solidFill>
              </a:rPr>
              <a:t>OpenMSIStream</a:t>
            </a:r>
            <a:r>
              <a:rPr lang="en-US" sz="9600" dirty="0">
                <a:solidFill>
                  <a:schemeClr val="bg1"/>
                </a:solidFill>
              </a:rPr>
              <a:t>!</a:t>
            </a:r>
          </a:p>
        </p:txBody>
      </p:sp>
      <p:pic>
        <p:nvPicPr>
          <p:cNvPr id="4" name="Picture 2">
            <a:extLst>
              <a:ext uri="{FF2B5EF4-FFF2-40B4-BE49-F238E27FC236}">
                <a16:creationId xmlns:a16="http://schemas.microsoft.com/office/drawing/2014/main" id="{25D9852A-C710-6A08-997C-4298AF0B5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384" y="173941"/>
            <a:ext cx="2915732" cy="213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0276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Analysis stuff</a:t>
            </a:r>
          </a:p>
        </p:txBody>
      </p:sp>
    </p:spTree>
    <p:extLst>
      <p:ext uri="{BB962C8B-B14F-4D97-AF65-F5344CB8AC3E}">
        <p14:creationId xmlns:p14="http://schemas.microsoft.com/office/powerpoint/2010/main" val="38812609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The Result</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18</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What’s next?</a:t>
            </a:r>
          </a:p>
        </p:txBody>
      </p:sp>
    </p:spTree>
    <p:extLst>
      <p:ext uri="{BB962C8B-B14F-4D97-AF65-F5344CB8AC3E}">
        <p14:creationId xmlns:p14="http://schemas.microsoft.com/office/powerpoint/2010/main" val="12823744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9" name="Picture 8" descr="A machine with many black and silver parts&#10;&#10;Description automatically generated">
            <a:extLst>
              <a:ext uri="{FF2B5EF4-FFF2-40B4-BE49-F238E27FC236}">
                <a16:creationId xmlns:a16="http://schemas.microsoft.com/office/drawing/2014/main" id="{1FA903FF-3DE3-736D-9603-DB74D221F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8371" y="2579895"/>
            <a:ext cx="12727258" cy="9545444"/>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Optimizing the analysis</a:t>
            </a:r>
          </a:p>
        </p:txBody>
      </p:sp>
    </p:spTree>
    <p:extLst>
      <p:ext uri="{BB962C8B-B14F-4D97-AF65-F5344CB8AC3E}">
        <p14:creationId xmlns:p14="http://schemas.microsoft.com/office/powerpoint/2010/main" val="40999239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Optimizing the analysis</a:t>
            </a:r>
          </a:p>
          <a:p>
            <a:pPr hangingPunct="1"/>
            <a:r>
              <a:rPr lang="en-US" dirty="0">
                <a:solidFill>
                  <a:schemeClr val="bg1"/>
                </a:solidFill>
              </a:rPr>
              <a:t>Collect tons of data</a:t>
            </a:r>
          </a:p>
        </p:txBody>
      </p:sp>
    </p:spTree>
    <p:extLst>
      <p:ext uri="{BB962C8B-B14F-4D97-AF65-F5344CB8AC3E}">
        <p14:creationId xmlns:p14="http://schemas.microsoft.com/office/powerpoint/2010/main" val="16784172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Optimizing the analysis</a:t>
            </a:r>
          </a:p>
          <a:p>
            <a:pPr hangingPunct="1"/>
            <a:r>
              <a:rPr lang="en-US" dirty="0">
                <a:solidFill>
                  <a:schemeClr val="bg2"/>
                </a:solidFill>
              </a:rPr>
              <a:t>Collect tons of data</a:t>
            </a:r>
          </a:p>
          <a:p>
            <a:pPr hangingPunct="1"/>
            <a:r>
              <a:rPr lang="en-US" dirty="0">
                <a:solidFill>
                  <a:schemeClr val="bg1"/>
                </a:solidFill>
              </a:rPr>
              <a:t>Validate and inform models</a:t>
            </a:r>
          </a:p>
        </p:txBody>
      </p:sp>
    </p:spTree>
    <p:extLst>
      <p:ext uri="{BB962C8B-B14F-4D97-AF65-F5344CB8AC3E}">
        <p14:creationId xmlns:p14="http://schemas.microsoft.com/office/powerpoint/2010/main" val="28650614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204F1D-A359-8ED1-5BA5-ED898BCC5A54}"/>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3" name="Slide Number Placeholder 1">
            <a:extLst>
              <a:ext uri="{FF2B5EF4-FFF2-40B4-BE49-F238E27FC236}">
                <a16:creationId xmlns:a16="http://schemas.microsoft.com/office/drawing/2014/main" id="{06658BBF-10D1-4246-B9F2-9FDD3ACF5606}"/>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23</a:t>
            </a:fld>
            <a:endParaRPr lang="en-US"/>
          </a:p>
        </p:txBody>
      </p:sp>
      <p:sp>
        <p:nvSpPr>
          <p:cNvPr id="4" name="Content Placeholder 4">
            <a:extLst>
              <a:ext uri="{FF2B5EF4-FFF2-40B4-BE49-F238E27FC236}">
                <a16:creationId xmlns:a16="http://schemas.microsoft.com/office/drawing/2014/main" id="{2734C303-C3E8-A94A-918D-AFB11DE36ADA}"/>
              </a:ext>
            </a:extLst>
          </p:cNvPr>
          <p:cNvSpPr txBox="1">
            <a:spLocks/>
          </p:cNvSpPr>
          <p:nvPr/>
        </p:nvSpPr>
        <p:spPr>
          <a:xfrm>
            <a:off x="167005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Evan Crites (McQueen Lab, PARADIM)</a:t>
            </a:r>
          </a:p>
          <a:p>
            <a:pPr hangingPunct="1"/>
            <a:r>
              <a:rPr lang="en-US" dirty="0">
                <a:solidFill>
                  <a:schemeClr val="bg1"/>
                </a:solidFill>
              </a:rPr>
              <a:t>Maggie </a:t>
            </a:r>
            <a:r>
              <a:rPr lang="en-US" dirty="0" err="1">
                <a:solidFill>
                  <a:schemeClr val="bg1"/>
                </a:solidFill>
              </a:rPr>
              <a:t>Eminizer</a:t>
            </a:r>
            <a:r>
              <a:rPr lang="en-US" dirty="0">
                <a:solidFill>
                  <a:schemeClr val="bg1"/>
                </a:solidFill>
              </a:rPr>
              <a:t> (IDIES)</a:t>
            </a:r>
          </a:p>
          <a:p>
            <a:pPr hangingPunct="1"/>
            <a:r>
              <a:rPr lang="en-US" dirty="0">
                <a:solidFill>
                  <a:schemeClr val="bg1"/>
                </a:solidFill>
              </a:rPr>
              <a:t>NSF Awards #2039380 (PARADIM) and #2129051 (</a:t>
            </a:r>
            <a:r>
              <a:rPr lang="en-US" dirty="0" err="1">
                <a:solidFill>
                  <a:schemeClr val="bg1"/>
                </a:solidFill>
              </a:rPr>
              <a:t>VariMat</a:t>
            </a:r>
            <a:r>
              <a:rPr lang="en-US" dirty="0">
                <a:solidFill>
                  <a:schemeClr val="bg1"/>
                </a:solidFill>
              </a:rPr>
              <a:t>)</a:t>
            </a:r>
          </a:p>
        </p:txBody>
      </p:sp>
      <p:sp>
        <p:nvSpPr>
          <p:cNvPr id="6" name="Title 2">
            <a:extLst>
              <a:ext uri="{FF2B5EF4-FFF2-40B4-BE49-F238E27FC236}">
                <a16:creationId xmlns:a16="http://schemas.microsoft.com/office/drawing/2014/main" id="{68F8A80F-74C4-785F-91E3-8463430A978D}"/>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Tree>
    <p:extLst>
      <p:ext uri="{BB962C8B-B14F-4D97-AF65-F5344CB8AC3E}">
        <p14:creationId xmlns:p14="http://schemas.microsoft.com/office/powerpoint/2010/main" val="360036705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10" name="Picture 9">
            <a:extLst>
              <a:ext uri="{FF2B5EF4-FFF2-40B4-BE49-F238E27FC236}">
                <a16:creationId xmlns:a16="http://schemas.microsoft.com/office/drawing/2014/main" id="{3786639D-9710-06A7-308B-0DA48D7BE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33220" y="3292256"/>
            <a:ext cx="13148258" cy="1227170"/>
          </a:xfrm>
          <a:prstGeom prst="rect">
            <a:avLst/>
          </a:prstGeom>
        </p:spPr>
      </p:pic>
      <p:pic>
        <p:nvPicPr>
          <p:cNvPr id="11" name="Picture 10" descr="A graph of temperature&#10;&#10;Description automatically generated with medium confidence">
            <a:extLst>
              <a:ext uri="{FF2B5EF4-FFF2-40B4-BE49-F238E27FC236}">
                <a16:creationId xmlns:a16="http://schemas.microsoft.com/office/drawing/2014/main" id="{75EE69F3-CBE5-4EDE-9B7B-60FCB2D9AA7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07336" y="4784653"/>
            <a:ext cx="13200026" cy="4565012"/>
          </a:xfrm>
          <a:prstGeom prst="rect">
            <a:avLst/>
          </a:prstGeom>
        </p:spPr>
      </p:pic>
      <p:sp>
        <p:nvSpPr>
          <p:cNvPr id="12" name="TextBox 11">
            <a:extLst>
              <a:ext uri="{FF2B5EF4-FFF2-40B4-BE49-F238E27FC236}">
                <a16:creationId xmlns:a16="http://schemas.microsoft.com/office/drawing/2014/main" id="{43D3C6EF-674D-9AF7-53D8-25AAC548BEA7}"/>
              </a:ext>
            </a:extLst>
          </p:cNvPr>
          <p:cNvSpPr txBox="1"/>
          <p:nvPr/>
        </p:nvSpPr>
        <p:spPr>
          <a:xfrm>
            <a:off x="1071187" y="7067159"/>
            <a:ext cx="156568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4502808" y="2825066"/>
            <a:ext cx="9569303"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sz="4800" dirty="0">
                <a:solidFill>
                  <a:schemeClr val="bg1"/>
                </a:solidFill>
              </a:rPr>
              <a:t>Evan Crites (McQueen Lab, PARADIM)</a:t>
            </a:r>
          </a:p>
          <a:p>
            <a:pPr hangingPunct="1"/>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4" name="Title 2">
            <a:extLst>
              <a:ext uri="{FF2B5EF4-FFF2-40B4-BE49-F238E27FC236}">
                <a16:creationId xmlns:a16="http://schemas.microsoft.com/office/drawing/2014/main" id="{8D5379A1-6D92-CCEC-AA61-90488D0F8713}"/>
              </a:ext>
            </a:extLst>
          </p:cNvPr>
          <p:cNvSpPr txBox="1">
            <a:spLocks/>
          </p:cNvSpPr>
          <p:nvPr/>
        </p:nvSpPr>
        <p:spPr>
          <a:xfrm>
            <a:off x="14515508" y="173941"/>
            <a:ext cx="9569303"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8000" dirty="0">
                <a:solidFill>
                  <a:schemeClr val="bg1"/>
                </a:solidFill>
              </a:rPr>
              <a:t>Acknowledgements</a:t>
            </a:r>
            <a:endParaRPr lang="en-US" sz="8000" dirty="0">
              <a:solidFill>
                <a:schemeClr val="bg2"/>
              </a:solidFill>
            </a:endParaRPr>
          </a:p>
        </p:txBody>
      </p:sp>
    </p:spTree>
    <p:extLst>
      <p:ext uri="{BB962C8B-B14F-4D97-AF65-F5344CB8AC3E}">
        <p14:creationId xmlns:p14="http://schemas.microsoft.com/office/powerpoint/2010/main" val="2353742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A3726E-47C2-D899-5E66-A2002B6F2BE1}"/>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4" name="Picture 3" descr="Diagram of a diagram of a structure&#10;&#10;Description automatically generated">
            <a:extLst>
              <a:ext uri="{FF2B5EF4-FFF2-40B4-BE49-F238E27FC236}">
                <a16:creationId xmlns:a16="http://schemas.microsoft.com/office/drawing/2014/main" id="{E318BA1B-7EC6-2285-E8F8-F039D946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634" y="442371"/>
            <a:ext cx="18882732" cy="10690224"/>
          </a:xfrm>
          <a:prstGeom prst="rect">
            <a:avLst/>
          </a:prstGeom>
        </p:spPr>
      </p:pic>
      <p:sp>
        <p:nvSpPr>
          <p:cNvPr id="5" name="TextBox 4">
            <a:extLst>
              <a:ext uri="{FF2B5EF4-FFF2-40B4-BE49-F238E27FC236}">
                <a16:creationId xmlns:a16="http://schemas.microsoft.com/office/drawing/2014/main" id="{4D824EA5-32A5-AAE2-3501-F689A7B54D34}"/>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0849050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633" y="2317964"/>
            <a:ext cx="16742734" cy="987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2515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Digital Twins</a:t>
            </a:r>
          </a:p>
        </p:txBody>
      </p:sp>
      <p:sp>
        <p:nvSpPr>
          <p:cNvPr id="3" name="TextBox 2">
            <a:extLst>
              <a:ext uri="{FF2B5EF4-FFF2-40B4-BE49-F238E27FC236}">
                <a16:creationId xmlns:a16="http://schemas.microsoft.com/office/drawing/2014/main" id="{189DA7A7-6CF7-3261-F62B-8BA37639210F}"/>
              </a:ext>
            </a:extLst>
          </p:cNvPr>
          <p:cNvSpPr txBox="1"/>
          <p:nvPr/>
        </p:nvSpPr>
        <p:spPr>
          <a:xfrm>
            <a:off x="801803" y="5560209"/>
            <a:ext cx="22793094"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bg1"/>
                </a:solidFill>
                <a:effectLst/>
                <a:uFillTx/>
                <a:latin typeface="Helvetica Neue"/>
                <a:ea typeface="Helvetica Neue"/>
                <a:cs typeface="Helvetica Neue"/>
                <a:sym typeface="Helvetica Neue"/>
              </a:rPr>
              <a:t>A digital twin is a virtual representation of an object or system designed to reflect a physical object accurately.</a:t>
            </a:r>
            <a:endParaRPr lang="en-US" sz="54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bg1"/>
                </a:solidFill>
                <a:effectLst/>
                <a:uFillTx/>
                <a:latin typeface="Helvetica Neue"/>
                <a:ea typeface="Helvetica Neue"/>
                <a:cs typeface="Helvetica Neue"/>
                <a:sym typeface="Helvetica Neue"/>
              </a:rPr>
              <a:t>-IBM</a:t>
            </a:r>
          </a:p>
        </p:txBody>
      </p:sp>
    </p:spTree>
    <p:extLst>
      <p:ext uri="{BB962C8B-B14F-4D97-AF65-F5344CB8AC3E}">
        <p14:creationId xmlns:p14="http://schemas.microsoft.com/office/powerpoint/2010/main" val="32634230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6</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302" y="232050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spTree>
    <p:extLst>
      <p:ext uri="{BB962C8B-B14F-4D97-AF65-F5344CB8AC3E}">
        <p14:creationId xmlns:p14="http://schemas.microsoft.com/office/powerpoint/2010/main" val="10923039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6391205"/>
            <a:ext cx="2279309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data from lab growths?</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7861005" y="2527118"/>
            <a:ext cx="8661990" cy="9529346"/>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spTree>
    <p:extLst>
      <p:ext uri="{BB962C8B-B14F-4D97-AF65-F5344CB8AC3E}">
        <p14:creationId xmlns:p14="http://schemas.microsoft.com/office/powerpoint/2010/main" val="4045555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 are the steps?</a:t>
            </a:r>
            <a:endParaRPr lang="en-US" sz="9600" dirty="0">
              <a:solidFill>
                <a:schemeClr val="bg2"/>
              </a:solidFill>
            </a:endParaRPr>
          </a:p>
        </p:txBody>
      </p:sp>
    </p:spTree>
    <p:extLst>
      <p:ext uri="{BB962C8B-B14F-4D97-AF65-F5344CB8AC3E}">
        <p14:creationId xmlns:p14="http://schemas.microsoft.com/office/powerpoint/2010/main" val="386051924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15706</TotalTime>
  <Words>696</Words>
  <Application>Microsoft Macintosh PowerPoint</Application>
  <PresentationFormat>Custom</PresentationFormat>
  <Paragraphs>89</Paragraphs>
  <Slides>24</Slides>
  <Notes>9</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39</cp:revision>
  <dcterms:modified xsi:type="dcterms:W3CDTF">2024-08-02T22:03:46Z</dcterms:modified>
</cp:coreProperties>
</file>